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414" r:id="rId3"/>
    <p:sldId id="32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0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2F23-5574-EDFC-E64B-39BEE0B35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265C5-DF6B-D9D9-8AB1-A490C7841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17445-16D7-BEF4-66BD-76F21AE7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E5E37-E66E-BBD6-CD4B-89364264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0700E-177D-31E0-8A7C-97CE4F37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2BE7D-BEC8-9672-345B-1FB521112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4D2F63-F519-BF64-2358-6F39A1EB5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25EB4-F7AE-3856-2736-178A3B77D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83DB4-A005-029C-A23A-58129456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D6D9-BF36-C21F-DCE7-C7246C6FF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9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3C6DCA-5187-400F-E250-F2574965A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F8508-818F-A70D-444A-DC8E6FD3E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629AC-6BAE-6055-64C6-4A71BAE43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D2177-E89A-C1A0-AF24-C454E449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BEFD2-A3D1-44D7-1CF1-87D9A461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51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EF21E-737D-4419-BFB1-7E3BAF4E7B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4C42CC-B85A-402A-8160-8B4CC79004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DHL | Presentation title | Location | xx Month 20xx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38AF6-F51C-40B8-BD5A-EE1AE942F1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245BC1-4D7B-4ED3-8F01-840FA35126C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68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443017-17C1-2646-A434-F5597826A1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03719" y="1729357"/>
            <a:ext cx="8439150" cy="38470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9A9795-3268-464A-AAEF-D44D2AB427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5918" y="209978"/>
            <a:ext cx="8834157" cy="11930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328F90-D6D2-144F-93DF-CD58660A7FD6}"/>
              </a:ext>
            </a:extLst>
          </p:cNvPr>
          <p:cNvCxnSpPr/>
          <p:nvPr userDrawn="1"/>
        </p:nvCxnSpPr>
        <p:spPr>
          <a:xfrm>
            <a:off x="3196125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E2C6CBA-2D05-0644-BF13-E38DF124B3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319612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i="0">
                <a:latin typeface="Delivery Light" panose="020F0403020204020204" pitchFamily="34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86E57E-9173-4E49-8403-EF6195F73899}"/>
              </a:ext>
            </a:extLst>
          </p:cNvPr>
          <p:cNvGrpSpPr/>
          <p:nvPr userDrawn="1"/>
        </p:nvGrpSpPr>
        <p:grpSpPr>
          <a:xfrm>
            <a:off x="10553095" y="5826574"/>
            <a:ext cx="1477187" cy="875550"/>
            <a:chOff x="10553095" y="5826574"/>
            <a:chExt cx="1477187" cy="875550"/>
          </a:xfrm>
        </p:grpSpPr>
        <p:sp>
          <p:nvSpPr>
            <p:cNvPr id="13" name="Rechteck 8">
              <a:extLst>
                <a:ext uri="{FF2B5EF4-FFF2-40B4-BE49-F238E27FC236}">
                  <a16:creationId xmlns:a16="http://schemas.microsoft.com/office/drawing/2014/main" id="{10C18EBC-D4A7-3548-8990-8DE893E5B6ED}"/>
                </a:ext>
              </a:extLst>
            </p:cNvPr>
            <p:cNvSpPr/>
            <p:nvPr userDrawn="1"/>
          </p:nvSpPr>
          <p:spPr bwMode="hidden">
            <a:xfrm>
              <a:off x="10553095" y="5826574"/>
              <a:ext cx="1477187" cy="87555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accent1"/>
                </a:gs>
                <a:gs pos="33000">
                  <a:schemeClr val="accent1"/>
                </a:gs>
                <a:gs pos="50000">
                  <a:schemeClr val="accent1">
                    <a:alpha val="90000"/>
                  </a:schemeClr>
                </a:gs>
                <a:gs pos="69000">
                  <a:schemeClr val="accent1"/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44000" tIns="144000" rIns="144000" bIns="144000" numCol="1" rtlCol="0" anchor="ctr" anchorCtr="0" compatLnSpc="1">
              <a:prstTxWarp prst="textNoShape">
                <a:avLst/>
              </a:prstTxWarp>
            </a:bodyPr>
            <a:lstStyle/>
            <a:p>
              <a:pPr defTabSz="9953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14" name="Picture 3" descr="C:\MyData\Docs\01_Presentations in Progress\27183_Template2010\20140402_Formatted_Templates\DHL_rgb_BG.png">
              <a:extLst>
                <a:ext uri="{FF2B5EF4-FFF2-40B4-BE49-F238E27FC236}">
                  <a16:creationId xmlns:a16="http://schemas.microsoft.com/office/drawing/2014/main" id="{033173F2-F4E6-B445-A9EE-74025E00E5F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0703760" y="6326965"/>
              <a:ext cx="1136873" cy="16405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06582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23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362CC55-5303-A744-BBC6-37B4B97F82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52000" y="1"/>
            <a:ext cx="5940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i="0">
                <a:latin typeface="Delivery Light" panose="020F0403020204020204" pitchFamily="34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E8088FC-AA5B-354F-A3D5-41FF365EAD5F}"/>
              </a:ext>
            </a:extLst>
          </p:cNvPr>
          <p:cNvCxnSpPr/>
          <p:nvPr userDrawn="1"/>
        </p:nvCxnSpPr>
        <p:spPr>
          <a:xfrm>
            <a:off x="-2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030EB6-6D25-DE4A-87CF-02EC6B7E50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9978"/>
            <a:ext cx="6095999" cy="1193051"/>
          </a:xfrm>
          <a:prstGeom prst="rect">
            <a:avLst/>
          </a:prstGeom>
        </p:spPr>
        <p:txBody>
          <a:bodyPr anchor="ctr"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05F3CB-E03D-664B-9D47-7D9321D4ED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1049" y="1729357"/>
            <a:ext cx="5544991" cy="384702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4716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2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237AD2E-D338-224C-A386-37D0F6EE18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30775"/>
            <a:ext cx="12192000" cy="1927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i="0">
                <a:latin typeface="Delivery Light" panose="020F0403020204020204" pitchFamily="34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99DCCE-BACB-1F41-B35E-26AFDE346C8E}"/>
              </a:ext>
            </a:extLst>
          </p:cNvPr>
          <p:cNvCxnSpPr/>
          <p:nvPr userDrawn="1"/>
        </p:nvCxnSpPr>
        <p:spPr>
          <a:xfrm>
            <a:off x="-2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C16EE0-A18F-714C-B998-1C2BA24B42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09978"/>
            <a:ext cx="12008225" cy="1193061"/>
          </a:xfrm>
          <a:prstGeom prst="rect">
            <a:avLst/>
          </a:prstGeom>
        </p:spPr>
        <p:txBody>
          <a:bodyPr anchor="ctr"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61592BE-07BA-A34C-9E73-6AD460BF03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1049" y="1729357"/>
            <a:ext cx="11613216" cy="264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79528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2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99DCCE-BACB-1F41-B35E-26AFDE346C8E}"/>
              </a:ext>
            </a:extLst>
          </p:cNvPr>
          <p:cNvCxnSpPr/>
          <p:nvPr userDrawn="1"/>
        </p:nvCxnSpPr>
        <p:spPr>
          <a:xfrm>
            <a:off x="-2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ED43833A-1D69-2047-9505-EC370FE86045}"/>
              </a:ext>
            </a:extLst>
          </p:cNvPr>
          <p:cNvGrpSpPr/>
          <p:nvPr userDrawn="1"/>
        </p:nvGrpSpPr>
        <p:grpSpPr>
          <a:xfrm>
            <a:off x="10553095" y="5826574"/>
            <a:ext cx="1477187" cy="875550"/>
            <a:chOff x="10553095" y="5826574"/>
            <a:chExt cx="1477187" cy="875550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3BB835A-9BD3-6F45-8704-670DBCAE3BC2}"/>
                </a:ext>
              </a:extLst>
            </p:cNvPr>
            <p:cNvSpPr/>
            <p:nvPr userDrawn="1"/>
          </p:nvSpPr>
          <p:spPr bwMode="hidden">
            <a:xfrm>
              <a:off x="10553095" y="5826574"/>
              <a:ext cx="1477187" cy="87555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accent1"/>
                </a:gs>
                <a:gs pos="33000">
                  <a:schemeClr val="accent1"/>
                </a:gs>
                <a:gs pos="50000">
                  <a:schemeClr val="accent1">
                    <a:alpha val="90000"/>
                  </a:schemeClr>
                </a:gs>
                <a:gs pos="69000">
                  <a:schemeClr val="accent1"/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44000" tIns="144000" rIns="144000" bIns="144000" numCol="1" rtlCol="0" anchor="ctr" anchorCtr="0" compatLnSpc="1">
              <a:prstTxWarp prst="textNoShape">
                <a:avLst/>
              </a:prstTxWarp>
            </a:bodyPr>
            <a:lstStyle/>
            <a:p>
              <a:pPr defTabSz="9953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10" name="Picture 3" descr="C:\MyData\Docs\01_Presentations in Progress\27183_Template2010\20140402_Formatted_Templates\DHL_rgb_BG.png">
              <a:extLst>
                <a:ext uri="{FF2B5EF4-FFF2-40B4-BE49-F238E27FC236}">
                  <a16:creationId xmlns:a16="http://schemas.microsoft.com/office/drawing/2014/main" id="{8F149B95-2F31-EB40-8D3B-EC2C85661B3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0703760" y="6326965"/>
              <a:ext cx="1136873" cy="16405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9FF6242-00A3-764E-ABE4-EA6710D5E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9978"/>
            <a:ext cx="12030281" cy="1193061"/>
          </a:xfrm>
          <a:prstGeom prst="rect">
            <a:avLst/>
          </a:prstGeom>
        </p:spPr>
        <p:txBody>
          <a:bodyPr anchor="ctr"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8F718853-59FA-FB48-8CDA-595256A6EB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1049" y="1729357"/>
            <a:ext cx="11613216" cy="3725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21530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2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99DCCE-BACB-1F41-B35E-26AFDE346C8E}"/>
              </a:ext>
            </a:extLst>
          </p:cNvPr>
          <p:cNvCxnSpPr/>
          <p:nvPr userDrawn="1"/>
        </p:nvCxnSpPr>
        <p:spPr>
          <a:xfrm>
            <a:off x="-2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ED43833A-1D69-2047-9505-EC370FE86045}"/>
              </a:ext>
            </a:extLst>
          </p:cNvPr>
          <p:cNvGrpSpPr/>
          <p:nvPr userDrawn="1"/>
        </p:nvGrpSpPr>
        <p:grpSpPr>
          <a:xfrm>
            <a:off x="10553095" y="5826574"/>
            <a:ext cx="1477187" cy="875550"/>
            <a:chOff x="10553095" y="5826574"/>
            <a:chExt cx="1477187" cy="875550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3BB835A-9BD3-6F45-8704-670DBCAE3BC2}"/>
                </a:ext>
              </a:extLst>
            </p:cNvPr>
            <p:cNvSpPr/>
            <p:nvPr userDrawn="1"/>
          </p:nvSpPr>
          <p:spPr bwMode="hidden">
            <a:xfrm>
              <a:off x="10553095" y="5826574"/>
              <a:ext cx="1477187" cy="87555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accent1"/>
                </a:gs>
                <a:gs pos="33000">
                  <a:schemeClr val="accent1"/>
                </a:gs>
                <a:gs pos="50000">
                  <a:schemeClr val="accent1">
                    <a:alpha val="90000"/>
                  </a:schemeClr>
                </a:gs>
                <a:gs pos="69000">
                  <a:schemeClr val="accent1"/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44000" tIns="144000" rIns="144000" bIns="144000" numCol="1" rtlCol="0" anchor="ctr" anchorCtr="0" compatLnSpc="1">
              <a:prstTxWarp prst="textNoShape">
                <a:avLst/>
              </a:prstTxWarp>
            </a:bodyPr>
            <a:lstStyle/>
            <a:p>
              <a:pPr defTabSz="9953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10" name="Picture 3" descr="C:\MyData\Docs\01_Presentations in Progress\27183_Template2010\20140402_Formatted_Templates\DHL_rgb_BG.png">
              <a:extLst>
                <a:ext uri="{FF2B5EF4-FFF2-40B4-BE49-F238E27FC236}">
                  <a16:creationId xmlns:a16="http://schemas.microsoft.com/office/drawing/2014/main" id="{8F149B95-2F31-EB40-8D3B-EC2C85661B3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0703760" y="6326965"/>
              <a:ext cx="1136873" cy="16405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9FF6242-00A3-764E-ABE4-EA6710D5E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9979"/>
            <a:ext cx="12030281" cy="526832"/>
          </a:xfrm>
          <a:prstGeom prst="rect">
            <a:avLst/>
          </a:prstGeom>
        </p:spPr>
        <p:txBody>
          <a:bodyPr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8822FB6-A1B6-9240-8BF8-76ADB0CB3A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" y="736816"/>
            <a:ext cx="12030280" cy="666234"/>
          </a:xfrm>
          <a:prstGeom prst="rect">
            <a:avLst/>
          </a:prstGeom>
        </p:spPr>
        <p:txBody>
          <a:bodyPr>
            <a:noAutofit/>
          </a:bodyPr>
          <a:lstStyle>
            <a:lvl1pPr marL="400050" indent="0">
              <a:tabLst/>
              <a:defRPr lang="en-US" sz="3200" b="0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8F718853-59FA-FB48-8CDA-595256A6EB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1049" y="1729357"/>
            <a:ext cx="11613216" cy="3725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0379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25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 Content L Imag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622" y="419700"/>
            <a:ext cx="5219831" cy="997939"/>
          </a:xfrm>
        </p:spPr>
        <p:txBody>
          <a:bodyPr/>
          <a:lstStyle/>
          <a:p>
            <a:r>
              <a:rPr lang="en-US" dirty="0"/>
              <a:t>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622" y="1520826"/>
            <a:ext cx="5219831" cy="490518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40956" y="6505645"/>
            <a:ext cx="2743200" cy="252000"/>
          </a:xfrm>
          <a:prstGeom prst="rect">
            <a:avLst/>
          </a:prstGeom>
        </p:spPr>
        <p:txBody>
          <a:bodyPr/>
          <a:lstStyle/>
          <a:p>
            <a:fld id="{345FB46F-CE48-4141-93A2-E3036FD2E417}" type="datetimeFigureOut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27/01/2026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2728" y="6505645"/>
            <a:ext cx="4114800" cy="252000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18371" y="6505645"/>
            <a:ext cx="746455" cy="252000"/>
          </a:xfrm>
          <a:prstGeom prst="rect">
            <a:avLst/>
          </a:prstGeom>
        </p:spPr>
        <p:txBody>
          <a:bodyPr/>
          <a:lstStyle/>
          <a:p>
            <a:fld id="{68328DB9-B4B4-4FAE-ADF1-2060AB8E58A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20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21" y="2119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1" y="2119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405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6016E-7012-D25F-B664-3F4F1D2F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E9C9C-BE35-D9A6-0DB8-42D0ED2F4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AABA5-CD41-A290-99C7-5D35DDC07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580CC-0D23-DF31-77D9-978560A6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B050A-8C5E-87E0-6C8A-DBF54D46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27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443017-17C1-2646-A434-F5597826A1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03719" y="1729357"/>
            <a:ext cx="8439150" cy="38470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9A9795-3268-464A-AAEF-D44D2AB427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5918" y="209979"/>
            <a:ext cx="8834157" cy="526832"/>
          </a:xfrm>
          <a:prstGeom prst="rect">
            <a:avLst/>
          </a:prstGeom>
        </p:spPr>
        <p:txBody>
          <a:bodyPr>
            <a:noAutofit/>
          </a:bodyPr>
          <a:lstStyle>
            <a:lvl1pPr marL="400050" indent="0">
              <a:tabLst/>
              <a:defRPr lang="en-US" sz="4000" b="1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A181-32F0-0D4B-9A2C-97500B68CDE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95920" y="736816"/>
            <a:ext cx="8834156" cy="666234"/>
          </a:xfrm>
          <a:prstGeom prst="rect">
            <a:avLst/>
          </a:prstGeom>
        </p:spPr>
        <p:txBody>
          <a:bodyPr>
            <a:noAutofit/>
          </a:bodyPr>
          <a:lstStyle>
            <a:lvl1pPr marL="400050" indent="0">
              <a:tabLst/>
              <a:defRPr lang="en-US" sz="3200" b="0" i="0" kern="1200" dirty="0">
                <a:solidFill>
                  <a:schemeClr val="tx1"/>
                </a:solidFill>
                <a:latin typeface="Delivery" panose="020F0503020204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328F90-D6D2-144F-93DF-CD58660A7FD6}"/>
              </a:ext>
            </a:extLst>
          </p:cNvPr>
          <p:cNvCxnSpPr/>
          <p:nvPr userDrawn="1"/>
        </p:nvCxnSpPr>
        <p:spPr>
          <a:xfrm>
            <a:off x="3196125" y="1403049"/>
            <a:ext cx="59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E2C6CBA-2D05-0644-BF13-E38DF124B3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319612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i="0">
                <a:latin typeface="Delivery Light" panose="020F0403020204020204" pitchFamily="34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86E57E-9173-4E49-8403-EF6195F73899}"/>
              </a:ext>
            </a:extLst>
          </p:cNvPr>
          <p:cNvGrpSpPr/>
          <p:nvPr userDrawn="1"/>
        </p:nvGrpSpPr>
        <p:grpSpPr>
          <a:xfrm>
            <a:off x="10553095" y="5826574"/>
            <a:ext cx="1477187" cy="875550"/>
            <a:chOff x="10553095" y="5826574"/>
            <a:chExt cx="1477187" cy="875550"/>
          </a:xfrm>
        </p:grpSpPr>
        <p:sp>
          <p:nvSpPr>
            <p:cNvPr id="13" name="Rechteck 8">
              <a:extLst>
                <a:ext uri="{FF2B5EF4-FFF2-40B4-BE49-F238E27FC236}">
                  <a16:creationId xmlns:a16="http://schemas.microsoft.com/office/drawing/2014/main" id="{10C18EBC-D4A7-3548-8990-8DE893E5B6ED}"/>
                </a:ext>
              </a:extLst>
            </p:cNvPr>
            <p:cNvSpPr/>
            <p:nvPr userDrawn="1"/>
          </p:nvSpPr>
          <p:spPr bwMode="hidden">
            <a:xfrm>
              <a:off x="10553095" y="5826574"/>
              <a:ext cx="1477187" cy="87555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accent1"/>
                </a:gs>
                <a:gs pos="33000">
                  <a:schemeClr val="accent1"/>
                </a:gs>
                <a:gs pos="50000">
                  <a:schemeClr val="accent1">
                    <a:alpha val="90000"/>
                  </a:schemeClr>
                </a:gs>
                <a:gs pos="69000">
                  <a:schemeClr val="accent1"/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44000" tIns="144000" rIns="144000" bIns="144000" numCol="1" rtlCol="0" anchor="ctr" anchorCtr="0" compatLnSpc="1">
              <a:prstTxWarp prst="textNoShape">
                <a:avLst/>
              </a:prstTxWarp>
            </a:bodyPr>
            <a:lstStyle/>
            <a:p>
              <a:pPr defTabSz="9953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14" name="Picture 3" descr="C:\MyData\Docs\01_Presentations in Progress\27183_Template2010\20140402_Formatted_Templates\DHL_rgb_BG.png">
              <a:extLst>
                <a:ext uri="{FF2B5EF4-FFF2-40B4-BE49-F238E27FC236}">
                  <a16:creationId xmlns:a16="http://schemas.microsoft.com/office/drawing/2014/main" id="{033173F2-F4E6-B445-A9EE-74025E00E5F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0703760" y="6326965"/>
              <a:ext cx="1136873" cy="16405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492871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23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D72B-F069-B19D-1BA2-00E274B6B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57F7B-54A7-0982-7723-627DE4278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06C36-E893-13B7-7099-84E4F40F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06151-B8B4-154A-F524-9C2035994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C78A4-78FB-FD5A-1C1D-DBCC64D85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0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77888-4027-6BFF-5248-2E2026C59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818D4-6D8C-CB8A-2603-18D1AA8C5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39D61-478B-92BD-ABAE-AB8060C46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BDFFA4-5EA1-533D-ABF6-19063AFF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5EDB1-C8C8-1A6B-F41B-AFB1842E1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E0C8C-3EF6-17FB-A41B-531B974B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887E-62A6-5382-5448-73B86A2B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65B73-B0CB-292E-2F08-ABFF09884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A7A33-36AD-CDE1-3E7E-F61AEA517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1B3E90-6AC1-1597-A412-DABD8DC02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9BFF60-3EEB-03EF-FF1E-6C288DBCA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A5122E-732C-F7A5-27C0-A89629C0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3B76CB-B101-892B-1DAE-39C425EA6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9EC3DD-032D-8300-518A-B8AB0F82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2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99687-76A7-9D56-4F7E-C22F8CB96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14B8A1-82ED-2459-FEF0-1BFF936E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D2704-A8C4-E17C-8346-C58749FC5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3DB68-E691-243B-50DC-485B3E2E6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3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F604F8-DEF1-97C8-BCEF-FB41A9D13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8BA35A-852D-BC73-820C-5ACCCB00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3A03F-B621-269B-FA6F-89FDC5EF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7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11543-D589-41C4-74F0-90F9354C1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44546-768A-287C-3537-A5DD7A9F2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67026-5927-741A-A1CD-5CCFF9437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2A256-DF35-62D4-0646-3FBA1A523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38436-99A9-EA5C-0AD3-F1D50ACD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B4DDC-FEA2-4F5F-31F9-D67C6912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7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3A20D-9AB0-B113-3D36-E3CB15678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0951C1-6C37-494B-827E-C68BE778C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51F95-C4BB-C699-965C-863C46117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265AB-140E-4B19-051A-C4AA99A8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62549-2D6F-F831-7177-C5403CFC7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40706-6B41-2BB9-2036-C07880E8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0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A433A6-8712-FECF-BAAB-610415E1A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A3A0E-76BD-F3CB-A80E-2DF1D8D6C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6A8AA-35DE-CCC0-19CD-9B98E4D647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3B0A4-A6CA-4816-B4B8-A6C881826A02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68843-6845-0ACF-C6E5-CA981D1B0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47109-6586-70DD-58CC-7F610761A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1FA74-DF19-475B-B3A2-5BA5C09160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8BBE31-0237-3625-3FFF-338B029A427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1191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747474">
                    <a:alpha val="50000"/>
                  </a:srgbClr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FOR INTERNAL USE</a:t>
            </a:r>
          </a:p>
        </p:txBody>
      </p:sp>
    </p:spTree>
    <p:extLst>
      <p:ext uri="{BB962C8B-B14F-4D97-AF65-F5344CB8AC3E}">
        <p14:creationId xmlns:p14="http://schemas.microsoft.com/office/powerpoint/2010/main" val="48975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0E2E8-097A-7B46-B2FE-E7448C9E5E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A7A1F-71A1-FB45-84B5-B09BCC97A4EE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1/27/2026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E281F-C2A7-7C46-B27A-7879CB6DF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96DA-DAC9-4148-AB62-6BBA38FF800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F110F1F-F3A5-E049-9790-90DE48B30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AAF9612-3198-7C4C-9985-E2F79E869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4ACBA6F-34AE-3543-B885-9CCB246ED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MSIPCMContentMarking" descr="{&quot;HashCode&quot;:905108722,&quot;Placement&quot;:&quot;Header&quot;,&quot;Top&quot;:0.0,&quot;Left&quot;:0.0,&quot;SlideWidth&quot;:960,&quot;SlideHeight&quot;:540}"/>
          <p:cNvSpPr txBox="1"/>
          <p:nvPr userDrawn="1"/>
        </p:nvSpPr>
        <p:spPr>
          <a:xfrm>
            <a:off x="0" y="0"/>
            <a:ext cx="1387009" cy="23431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747474"/>
                </a:solidFill>
                <a:latin typeface="Delivery" panose="020F0503020204020204" pitchFamily="34" charset="0"/>
              </a:rPr>
              <a:t>FOR INTERNAL USE</a:t>
            </a:r>
          </a:p>
        </p:txBody>
      </p:sp>
    </p:spTree>
    <p:extLst>
      <p:ext uri="{BB962C8B-B14F-4D97-AF65-F5344CB8AC3E}">
        <p14:creationId xmlns:p14="http://schemas.microsoft.com/office/powerpoint/2010/main" val="258843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i="0" kern="1200" dirty="0" smtClean="0">
          <a:solidFill>
            <a:schemeClr val="tx1"/>
          </a:solidFill>
          <a:latin typeface="Delivery" panose="020F0503020204020204" pitchFamily="34" charset="0"/>
          <a:ea typeface="+mn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1600" b="0" i="0" kern="1200" dirty="0" smtClean="0">
          <a:solidFill>
            <a:schemeClr val="tx1"/>
          </a:solidFill>
          <a:latin typeface="Delivery Light" panose="020F0403020204020204" pitchFamily="34" charset="0"/>
          <a:ea typeface="+mn-ea"/>
          <a:cs typeface="+mn-cs"/>
        </a:defRPr>
      </a:lvl1pPr>
      <a:lvl2pPr marL="11113" indent="0" algn="l" defTabSz="914400" rtl="0" eaLnBrk="1" latinLnBrk="0" hangingPunct="1">
        <a:lnSpc>
          <a:spcPct val="200000"/>
        </a:lnSpc>
        <a:spcBef>
          <a:spcPts val="500"/>
        </a:spcBef>
        <a:buClr>
          <a:schemeClr val="accent2"/>
        </a:buClr>
        <a:buSzPct val="115000"/>
        <a:buFont typeface="Wingdings" pitchFamily="2" charset="2"/>
        <a:buNone/>
        <a:defRPr lang="en-US" sz="1600" b="1" i="0" kern="1200" dirty="0">
          <a:solidFill>
            <a:schemeClr val="accent2"/>
          </a:solidFill>
          <a:latin typeface="Delivery" panose="020F0503020204020204" pitchFamily="34" charset="0"/>
          <a:ea typeface="+mn-ea"/>
          <a:cs typeface="Arial" panose="020B0604020202020204" pitchFamily="34" charset="0"/>
        </a:defRPr>
      </a:lvl2pPr>
      <a:lvl3pPr marL="227013" indent="-227013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115000"/>
        <a:buFont typeface="Wingdings" pitchFamily="2" charset="2"/>
        <a:buChar char="§"/>
        <a:tabLst/>
        <a:defRPr lang="en-US" sz="1600" b="0" i="0" kern="1200" dirty="0" smtClean="0">
          <a:solidFill>
            <a:schemeClr val="tx1"/>
          </a:solidFill>
          <a:latin typeface="Delivery Light" panose="020F04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.cs@dhl.com" TargetMode="External"/><Relationship Id="rId7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Relationship Id="rId6" Type="http://schemas.openxmlformats.org/officeDocument/2006/relationships/hyperlink" Target="mailto:no.dg@dhl.com" TargetMode="External"/><Relationship Id="rId5" Type="http://schemas.openxmlformats.org/officeDocument/2006/relationships/hyperlink" Target="mailto:essno@dhl.com" TargetMode="External"/><Relationship Id="rId4" Type="http://schemas.openxmlformats.org/officeDocument/2006/relationships/hyperlink" Target="mailto:norwayimport@dh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BC9DE0-9C42-0AB3-3315-150DFEAA88E3}"/>
              </a:ext>
            </a:extLst>
          </p:cNvPr>
          <p:cNvSpPr/>
          <p:nvPr/>
        </p:nvSpPr>
        <p:spPr>
          <a:xfrm rot="16200000" flipH="1" flipV="1">
            <a:off x="5798860" y="434721"/>
            <a:ext cx="690834" cy="1219199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rgbClr val="FFC000">
                  <a:lumMod val="74000"/>
                  <a:lumOff val="26000"/>
                </a:srgbClr>
              </a:gs>
              <a:gs pos="39000">
                <a:srgbClr val="FFC000">
                  <a:lumMod val="74000"/>
                  <a:lumOff val="26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Title 1"/>
          <p:cNvSpPr txBox="1">
            <a:spLocks/>
          </p:cNvSpPr>
          <p:nvPr/>
        </p:nvSpPr>
        <p:spPr>
          <a:xfrm>
            <a:off x="0" y="191291"/>
            <a:ext cx="12192000" cy="94320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40511"/>
                </a:solidFill>
                <a:effectLst/>
                <a:uLnTx/>
                <a:uFillTx/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Your DHL Express team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8272800" y="3277952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9406054" y="3370726"/>
            <a:ext cx="2322759" cy="139871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Roni Beckovic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 Manager Norway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Escalations and sponsor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roni.beckovic@dhl.com</a:t>
            </a: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+47 415 25 982 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516892" y="3237307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1708364" y="3347225"/>
            <a:ext cx="2336907" cy="156292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Cecilie Fosshaug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Indoor</a:t>
            </a: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Sales </a:t>
            </a:r>
            <a:r>
              <a:rPr kumimoji="0" lang="nb-NO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Executive</a:t>
            </a:r>
            <a:endParaRPr kumimoji="0" lang="nb-NO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Support,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</a:t>
            </a: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reports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norway.support@dhl.com</a:t>
            </a:r>
            <a:b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</a:t>
            </a: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669 72 402 </a:t>
            </a:r>
            <a:endParaRPr kumimoji="0" lang="nb-NO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2" name="Picture 291"/>
          <p:cNvPicPr>
            <a:picLocks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80" t="19934" r="38428" b="45673"/>
          <a:stretch/>
        </p:blipFill>
        <p:spPr>
          <a:xfrm>
            <a:off x="625422" y="3362562"/>
            <a:ext cx="960000" cy="96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253" name="Rounded Rectangle 252"/>
          <p:cNvSpPr/>
          <p:nvPr/>
        </p:nvSpPr>
        <p:spPr>
          <a:xfrm>
            <a:off x="4265177" y="3277952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5449265" y="3247767"/>
            <a:ext cx="2437694" cy="139871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Christian Gundersen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Electronical</a:t>
            </a: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Solutions Specialist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 &amp;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integrations</a:t>
            </a: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defTabSz="535491">
              <a:spcAft>
                <a:spcPts val="133"/>
              </a:spcAft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</a:t>
            </a:r>
            <a:r>
              <a:rPr lang="en-US" sz="1067" dirty="0">
                <a:solidFill>
                  <a:prstClr val="black"/>
                </a:solidFill>
              </a:rPr>
              <a:t> 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essno@dhl.com</a:t>
            </a: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21 00 22 00 #3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516892" y="1510319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1700979" y="1579592"/>
            <a:ext cx="2142285" cy="39901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Service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Frontline Desk</a:t>
            </a:r>
            <a:b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Tracking</a:t>
            </a:r>
            <a:r>
              <a:rPr kumimoji="0" lang="sv-SE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customs, </a:t>
            </a:r>
            <a:r>
              <a:rPr kumimoji="0" lang="sv-SE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booking</a:t>
            </a:r>
            <a:r>
              <a:rPr kumimoji="0" lang="sv-SE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MyDHL+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 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no.cs@dhl.com</a:t>
            </a: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+47 21 00 22 00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221964" y="1514501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406052" y="1583773"/>
            <a:ext cx="2217788" cy="139871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Madelén Enger</a:t>
            </a:r>
            <a:endParaRPr kumimoji="0" lang="en-US" sz="18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Field Sales </a:t>
            </a:r>
            <a:r>
              <a:rPr kumimoji="0" lang="nb-NO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Executive</a:t>
            </a:r>
            <a:endParaRPr kumimoji="0" lang="nb-NO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Commercial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responsible</a:t>
            </a: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Madelen.enger@dhl.com</a:t>
            </a: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+47 918 19</a:t>
            </a:r>
            <a:r>
              <a:rPr kumimoji="0" lang="en-US" sz="106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603</a:t>
            </a:r>
            <a:endParaRPr kumimoji="0" lang="en-US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1" name="Picture 2" descr="ed06ff56-f5dc-4c60-bc5b-380ae41deeba@dh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2" t="3202" r="4727" b="4727"/>
          <a:stretch/>
        </p:blipFill>
        <p:spPr bwMode="auto">
          <a:xfrm>
            <a:off x="8379172" y="3369263"/>
            <a:ext cx="943937" cy="974719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ounded Rectangle 35"/>
          <p:cNvSpPr/>
          <p:nvPr/>
        </p:nvSpPr>
        <p:spPr>
          <a:xfrm>
            <a:off x="4248438" y="1499279"/>
            <a:ext cx="3401876" cy="1532135"/>
          </a:xfrm>
          <a:prstGeom prst="roundRect">
            <a:avLst>
              <a:gd name="adj" fmla="val 319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6000" tIns="48000" rIns="0" bIns="48000" rtlCol="0" anchor="t"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26946" y="1568548"/>
            <a:ext cx="2413257" cy="139871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Kasper Kristiansen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Same Day &amp; Special Services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critical</a:t>
            </a: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</a:t>
            </a:r>
            <a:r>
              <a:rPr kumimoji="0" lang="nb-NO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10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solutions</a:t>
            </a:r>
            <a:endParaRPr kumimoji="0" lang="nb-NO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endParaRPr kumimoji="0" lang="en-US" sz="106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E-mail: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specialservices.no@dhl.com</a:t>
            </a:r>
          </a:p>
          <a:p>
            <a:pPr marL="0" marR="0" lvl="0" indent="0" algn="l" defTabSz="535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	</a:t>
            </a:r>
            <a:r>
              <a:rPr kumimoji="0" 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+47 468 61 818</a:t>
            </a:r>
          </a:p>
        </p:txBody>
      </p:sp>
      <p:pic>
        <p:nvPicPr>
          <p:cNvPr id="46" name="Picture 3" descr="C:\MyData\Docs\01_Presentations in Progress\27183_Template2010\20140402_Formatted_Templates\DHL_rgb_BG.png">
            <a:extLst>
              <a:ext uri="{FF2B5EF4-FFF2-40B4-BE49-F238E27FC236}">
                <a16:creationId xmlns:a16="http://schemas.microsoft.com/office/drawing/2014/main" id="{AC26D7B6-6037-A242-B24E-78AE64276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23669" y="6363287"/>
            <a:ext cx="1944661" cy="334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81BFB8-D0F3-0002-0CF3-78DF1840AC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71293" y="3374138"/>
            <a:ext cx="955653" cy="978400"/>
          </a:xfrm>
          <a:prstGeom prst="ellipse">
            <a:avLst/>
          </a:prstGeom>
          <a:ln w="63500" cap="rnd"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1CA855-12D0-4413-25C8-0357D89936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05462" y="1614166"/>
            <a:ext cx="955653" cy="1022822"/>
          </a:xfrm>
          <a:prstGeom prst="ellipse">
            <a:avLst/>
          </a:prstGeom>
          <a:ln w="63500" cap="rnd"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BDEBBDF-E6EC-A179-900F-A3A137503DA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58" y="3347225"/>
            <a:ext cx="955564" cy="97533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104" name="Picture 8" descr="20161215_DHLfreight_0667_CPH2697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80" t="1005" r="8298" b="15789"/>
          <a:stretch/>
        </p:blipFill>
        <p:spPr bwMode="auto">
          <a:xfrm>
            <a:off x="592871" y="1624231"/>
            <a:ext cx="972927" cy="1022823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A9D337-7394-DA68-5F67-1E8AE0594C5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46512" y="1643612"/>
            <a:ext cx="990131" cy="1003442"/>
          </a:xfrm>
          <a:prstGeom prst="ellipse">
            <a:avLst/>
          </a:prstGeom>
          <a:ln w="63500" cap="rnd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0350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7E7368F1-7029-D342-8875-D909A71990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3" t="3307" r="28773" b="2865"/>
          <a:stretch/>
        </p:blipFill>
        <p:spPr>
          <a:xfrm>
            <a:off x="0" y="0"/>
            <a:ext cx="3195918" cy="6857999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230A38-86D6-F340-8DD3-AB104FB90A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73640" y="674357"/>
            <a:ext cx="8996082" cy="526832"/>
          </a:xfrm>
        </p:spPr>
        <p:txBody>
          <a:bodyPr/>
          <a:lstStyle/>
          <a:p>
            <a:r>
              <a:rPr lang="en-GB" dirty="0"/>
              <a:t>KUNDESERVICE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BB50F9-11E0-1B46-ACFC-F62F24B53BC4}"/>
              </a:ext>
            </a:extLst>
          </p:cNvPr>
          <p:cNvSpPr/>
          <p:nvPr/>
        </p:nvSpPr>
        <p:spPr>
          <a:xfrm>
            <a:off x="3718885" y="-851852"/>
            <a:ext cx="7979266" cy="707886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elivery Light" panose="020F04030202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5868E3-6D5A-0B40-8265-188E8C5F47BB}"/>
              </a:ext>
            </a:extLst>
          </p:cNvPr>
          <p:cNvGrpSpPr/>
          <p:nvPr/>
        </p:nvGrpSpPr>
        <p:grpSpPr>
          <a:xfrm>
            <a:off x="533678" y="5288603"/>
            <a:ext cx="2072114" cy="1096717"/>
            <a:chOff x="533678" y="5296841"/>
            <a:chExt cx="2072114" cy="109671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D8803A7-574C-DC40-ACF2-8D8B5B222A07}"/>
                </a:ext>
              </a:extLst>
            </p:cNvPr>
            <p:cNvSpPr/>
            <p:nvPr/>
          </p:nvSpPr>
          <p:spPr>
            <a:xfrm>
              <a:off x="533678" y="5492343"/>
              <a:ext cx="2072114" cy="738664"/>
            </a:xfrm>
            <a:prstGeom prst="rect">
              <a:avLst/>
            </a:prstGeom>
            <a:ln>
              <a:noFill/>
            </a:ln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2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Delivery" panose="020F0503020204020204" pitchFamily="34" charset="0"/>
                  <a:ea typeface="+mn-ea"/>
                  <a:cs typeface="+mn-cs"/>
                </a:rPr>
                <a:t>RELIABLITY AND CUSTOMER FOCUS IS IN OUR DNA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9D60D9A-F962-5543-B67D-A7915766A02E}"/>
                </a:ext>
              </a:extLst>
            </p:cNvPr>
            <p:cNvGrpSpPr/>
            <p:nvPr/>
          </p:nvGrpSpPr>
          <p:grpSpPr>
            <a:xfrm>
              <a:off x="1142614" y="5296841"/>
              <a:ext cx="854242" cy="1096717"/>
              <a:chOff x="6557084" y="5296841"/>
              <a:chExt cx="854242" cy="1096717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C1FE952-72B6-3948-8E04-D8F9BFE28877}"/>
                  </a:ext>
                </a:extLst>
              </p:cNvPr>
              <p:cNvCxnSpPr/>
              <p:nvPr/>
            </p:nvCxnSpPr>
            <p:spPr>
              <a:xfrm>
                <a:off x="6557084" y="5296841"/>
                <a:ext cx="854242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82BCE2B-99E9-6F49-8381-4767F379AB73}"/>
                  </a:ext>
                </a:extLst>
              </p:cNvPr>
              <p:cNvCxnSpPr/>
              <p:nvPr/>
            </p:nvCxnSpPr>
            <p:spPr>
              <a:xfrm>
                <a:off x="6557084" y="6393558"/>
                <a:ext cx="854242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Text Box 20">
            <a:extLst>
              <a:ext uri="{FF2B5EF4-FFF2-40B4-BE49-F238E27FC236}">
                <a16:creationId xmlns:a16="http://schemas.microsoft.com/office/drawing/2014/main" id="{E45C7CA8-A32D-4DF5-9984-53E9616F9E54}"/>
              </a:ext>
            </a:extLst>
          </p:cNvPr>
          <p:cNvSpPr txBox="1">
            <a:spLocks/>
          </p:cNvSpPr>
          <p:nvPr/>
        </p:nvSpPr>
        <p:spPr bwMode="auto">
          <a:xfrm>
            <a:off x="3982190" y="2411916"/>
            <a:ext cx="3224585" cy="4308872"/>
          </a:xfrm>
          <a:prstGeom prst="rect">
            <a:avLst/>
          </a:prstGeom>
          <a:solidFill>
            <a:srgbClr val="FFFFFF"/>
          </a:solidFill>
          <a:ln w="28575">
            <a:solidFill>
              <a:srgbClr val="FFC000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l" defTabSz="995363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Service</a:t>
            </a:r>
          </a:p>
          <a:p>
            <a:pPr marL="0" marR="0" lvl="0" indent="0" algn="l" defTabSz="995363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Frontline Desk</a:t>
            </a: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Tlf, 2100 2200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#1 – Booking / Price queries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#2 – Tracking / Delivery information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#3 – Electronic Shipping Solution / MyDHL+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#4 – Invoice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#5 – Customs clearance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#6 – Other questions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Email:  </a:t>
            </a: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no.cs@dhl.com</a:t>
            </a: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Import</a:t>
            </a:r>
            <a:r>
              <a:rPr lang="nb-NO" sz="900" kern="0" dirty="0">
                <a:solidFill>
                  <a:srgbClr val="000000"/>
                </a:solidFill>
                <a:latin typeface="Calibri" panose="020F0502020204030204"/>
              </a:rPr>
              <a:t>/fortolling</a:t>
            </a: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norwayimport@dhl.com</a:t>
            </a: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ESS: </a:t>
            </a: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essno@dhl.com</a:t>
            </a:r>
            <a:br>
              <a:rPr lang="nb-NO" sz="900" kern="0" dirty="0">
                <a:solidFill>
                  <a:srgbClr val="000000"/>
                </a:solidFill>
                <a:latin typeface="Calibri" panose="020F0502020204030204"/>
              </a:rPr>
            </a:br>
            <a:b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Farlig gods: </a:t>
            </a: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no.dg@dhl.com</a:t>
            </a: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2" descr="C:\Users\kanordby.PRG-DC\AppData\Local\Microsoft\Windows\Temporary Internet Files\Content.Outlook\7EKKXY1B\Logo kundeserviceprisen final alene for bruk 2505011.jpg">
            <a:extLst>
              <a:ext uri="{FF2B5EF4-FFF2-40B4-BE49-F238E27FC236}">
                <a16:creationId xmlns:a16="http://schemas.microsoft.com/office/drawing/2014/main" id="{5BF0131C-2916-4AC5-BC30-C46DAEF46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588886">
            <a:off x="5772879" y="2543567"/>
            <a:ext cx="915083" cy="928295"/>
          </a:xfrm>
          <a:prstGeom prst="ellipse">
            <a:avLst/>
          </a:prstGeom>
          <a:ln>
            <a:noFill/>
          </a:ln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DBD11DC-1DEE-481A-98EB-A3F80694C995}"/>
              </a:ext>
            </a:extLst>
          </p:cNvPr>
          <p:cNvSpPr/>
          <p:nvPr/>
        </p:nvSpPr>
        <p:spPr>
          <a:xfrm>
            <a:off x="4550950" y="1815970"/>
            <a:ext cx="1679470" cy="470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75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GB" sz="1800" b="1" i="0" u="none" strike="noStrike" kern="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CONTACT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9972B0-9CD7-4086-A9DE-975FE605F0A7}"/>
              </a:ext>
            </a:extLst>
          </p:cNvPr>
          <p:cNvSpPr txBox="1"/>
          <p:nvPr/>
        </p:nvSpPr>
        <p:spPr>
          <a:xfrm>
            <a:off x="3312973" y="1440739"/>
            <a:ext cx="4239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D305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Tilgjengelige mellom kl 08:00-16:00</a:t>
            </a: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18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8_HEADING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6BC1C"/>
      </a:accent1>
      <a:accent2>
        <a:srgbClr val="D30511"/>
      </a:accent2>
      <a:accent3>
        <a:srgbClr val="A5A5A5"/>
      </a:accent3>
      <a:accent4>
        <a:srgbClr val="CBCBCB"/>
      </a:accent4>
      <a:accent5>
        <a:srgbClr val="919191"/>
      </a:accent5>
      <a:accent6>
        <a:srgbClr val="51515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048EE7541F524BB74C2426897B89C9" ma:contentTypeVersion="4" ma:contentTypeDescription="Opprett et nytt dokument." ma:contentTypeScope="" ma:versionID="acb0f6ace7445fdf20f8974007699862">
  <xsd:schema xmlns:xsd="http://www.w3.org/2001/XMLSchema" xmlns:xs="http://www.w3.org/2001/XMLSchema" xmlns:p="http://schemas.microsoft.com/office/2006/metadata/properties" xmlns:ns2="c4bdef01-f239-4ecf-ab7a-d4f401c7139d" targetNamespace="http://schemas.microsoft.com/office/2006/metadata/properties" ma:root="true" ma:fieldsID="b693339c3d18709c0b11727a83458306" ns2:_="">
    <xsd:import namespace="c4bdef01-f239-4ecf-ab7a-d4f401c713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def01-f239-4ecf-ab7a-d4f401c71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305992-6504-4362-8A43-F7F395AEB931}"/>
</file>

<file path=customXml/itemProps2.xml><?xml version="1.0" encoding="utf-8"?>
<ds:datastoreItem xmlns:ds="http://schemas.openxmlformats.org/officeDocument/2006/customXml" ds:itemID="{9ED1E4B9-9AB3-4077-8520-8F0F70921349}"/>
</file>

<file path=customXml/itemProps3.xml><?xml version="1.0" encoding="utf-8"?>
<ds:datastoreItem xmlns:ds="http://schemas.openxmlformats.org/officeDocument/2006/customXml" ds:itemID="{610E20EA-03D6-4F5F-98A0-D2F07E42CC05}"/>
</file>

<file path=docMetadata/LabelInfo.xml><?xml version="1.0" encoding="utf-8"?>
<clbl:labelList xmlns:clbl="http://schemas.microsoft.com/office/2020/mipLabelMetadata">
  <clbl:label id="{736915f3-2f02-4945-8997-f2963298db46}" enabled="1" method="Standard" siteId="{cd99fef8-1cd3-4a2a-9bdf-15531181d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273</Words>
  <Application>Microsoft Office PowerPoint</Application>
  <PresentationFormat>Widescreen</PresentationFormat>
  <Paragraphs>62</Paragraphs>
  <Slides>2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7</vt:i4>
      </vt:variant>
      <vt:variant>
        <vt:lpstr>Tema</vt:lpstr>
      </vt:variant>
      <vt:variant>
        <vt:i4>2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Delivery</vt:lpstr>
      <vt:lpstr>Delivery Light</vt:lpstr>
      <vt:lpstr>Wingdings</vt:lpstr>
      <vt:lpstr>Office Theme</vt:lpstr>
      <vt:lpstr>8_HEADING</vt:lpstr>
      <vt:lpstr>think-cell Folie</vt:lpstr>
      <vt:lpstr>PowerPoint-presentasjon</vt:lpstr>
      <vt:lpstr>PowerPoint-presentasjon</vt:lpstr>
    </vt:vector>
  </TitlesOfParts>
  <Company>Deutsche Post DHL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Madelen Enger (DHL NO)</dc:creator>
  <cp:lastModifiedBy>Mona-Linn Roska</cp:lastModifiedBy>
  <cp:revision>3</cp:revision>
  <dcterms:created xsi:type="dcterms:W3CDTF">2025-12-11T12:11:09Z</dcterms:created>
  <dcterms:modified xsi:type="dcterms:W3CDTF">2026-01-27T12:01:20Z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FOR INTERNAL USE</vt:lpwstr>
  </property>
  <property fmtid="{D5CDD505-2E9C-101B-9397-08002B2CF9AE}" pid="4" name="Order">
    <vt:r8>1333400</vt:r8>
  </property>
  <property fmtid="{D5CDD505-2E9C-101B-9397-08002B2CF9AE}" pid="5" name="c706b671796746379fc435e5ab8acaf9">
    <vt:lpwstr>Kladd|b4b6a614-00e1-4169-90bb-f9dbedae6a98</vt:lpwstr>
  </property>
  <property fmtid="{D5CDD505-2E9C-101B-9397-08002B2CF9AE}" pid="6" name="ContentTypeId">
    <vt:lpwstr>0x0101007E048EE7541F524BB74C2426897B89C9</vt:lpwstr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TaxCatchAll">
    <vt:lpwstr>1;#Kladd</vt:lpwstr>
  </property>
</Properties>
</file>